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256" r:id="rId2"/>
    <p:sldId id="341" r:id="rId3"/>
    <p:sldId id="342" r:id="rId4"/>
    <p:sldId id="349" r:id="rId5"/>
    <p:sldId id="343" r:id="rId6"/>
    <p:sldId id="350" r:id="rId7"/>
    <p:sldId id="345" r:id="rId8"/>
    <p:sldId id="346" r:id="rId9"/>
    <p:sldId id="347" r:id="rId10"/>
    <p:sldId id="348" r:id="rId11"/>
    <p:sldId id="355" r:id="rId12"/>
    <p:sldId id="356" r:id="rId13"/>
    <p:sldId id="357" r:id="rId14"/>
    <p:sldId id="358" r:id="rId15"/>
    <p:sldId id="362" r:id="rId16"/>
    <p:sldId id="359" r:id="rId17"/>
    <p:sldId id="361" r:id="rId18"/>
    <p:sldId id="363" r:id="rId19"/>
    <p:sldId id="360" r:id="rId20"/>
  </p:sldIdLst>
  <p:sldSz cx="9144000" cy="6858000" type="screen4x3"/>
  <p:notesSz cx="6858000" cy="9144000"/>
  <p:embeddedFontLst>
    <p:embeddedFont>
      <p:font typeface="Bebas Neue" panose="020B0604020202020204" charset="0"/>
      <p:regular r:id="rId22"/>
    </p:embeddedFont>
    <p:embeddedFont>
      <p:font typeface="Calibri" panose="020F0502020204030204" pitchFamily="34" charset="0"/>
      <p:regular r:id="rId23"/>
      <p:bold r:id="rId24"/>
      <p:italic r:id="rId25"/>
      <p:boldItalic r:id="rId26"/>
    </p:embeddedFont>
    <p:embeddedFont>
      <p:font typeface="Franklin Gothic" panose="020B0604020202020204" charset="0"/>
      <p:regular r:id="rId27"/>
      <p:bold r:id="rId28"/>
      <p:italic r:id="rId29"/>
      <p:boldItalic r:id="rId30"/>
    </p:embeddedFont>
    <p:embeddedFont>
      <p:font typeface="Roboto Condensed" panose="02000000000000000000" pitchFamily="2" charset="0"/>
      <p:regular r:id="rId31"/>
      <p:bold r:id="rId32"/>
      <p:italic r:id="rId33"/>
      <p:boldItalic r:id="rId34"/>
    </p:embeddedFont>
    <p:embeddedFont>
      <p:font typeface="Roboto Mon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de las Mercedes Gajardo San Martín" initials="AdlMGSM" lastIdx="1" clrIdx="0">
    <p:extLst>
      <p:ext uri="{19B8F6BF-5375-455C-9EA6-DF929625EA0E}">
        <p15:presenceInfo xmlns:p15="http://schemas.microsoft.com/office/powerpoint/2012/main" userId="S::ale.gajardo@profesor.duoc.cl::370c6fd5-3d18-46a7-aae9-ad4ee56454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3403"/>
    <a:srgbClr val="FF0000"/>
    <a:srgbClr val="008000"/>
    <a:srgbClr val="0000DE"/>
    <a:srgbClr val="7BA8DF"/>
    <a:srgbClr val="AFC872"/>
    <a:srgbClr val="6599D9"/>
    <a:srgbClr val="F89B4E"/>
    <a:srgbClr val="996633"/>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81818" autoAdjust="0"/>
  </p:normalViewPr>
  <p:slideViewPr>
    <p:cSldViewPr snapToGrid="0" snapToObjects="1">
      <p:cViewPr varScale="1">
        <p:scale>
          <a:sx n="87" d="100"/>
          <a:sy n="87" d="100"/>
        </p:scale>
        <p:origin x="69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commentAuthors" Target="commentAuthor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412206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79" r:id="rId2"/>
    <p:sldLayoutId id="2147483678" r:id="rId3"/>
    <p:sldLayoutId id="2147483677"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Evaluación 3</a:t>
            </a:r>
            <a:endParaRPr sz="5800" b="1" dirty="0"/>
          </a:p>
        </p:txBody>
      </p:sp>
      <p:sp>
        <p:nvSpPr>
          <p:cNvPr id="213" name="Google Shape;213;p30"/>
          <p:cNvSpPr txBox="1">
            <a:spLocks noGrp="1"/>
          </p:cNvSpPr>
          <p:nvPr>
            <p:ph type="subTitle" idx="1"/>
          </p:nvPr>
        </p:nvSpPr>
        <p:spPr>
          <a:xfrm>
            <a:off x="4803354" y="5620875"/>
            <a:ext cx="4085245" cy="873900"/>
          </a:xfrm>
          <a:prstGeom prst="roundRect">
            <a:avLst/>
          </a:prstGeom>
        </p:spPr>
        <p:txBody>
          <a:bodyPr spcFirstLastPara="1" wrap="square" lIns="91425" tIns="0" rIns="182875" bIns="0" anchor="t" anchorCtr="0">
            <a:noAutofit/>
          </a:bodyPr>
          <a:lstStyle/>
          <a:p>
            <a:pPr marL="0" lvl="0" indent="0" algn="ctr"/>
            <a:r>
              <a:rPr lang="en-US" sz="3600" dirty="0" err="1"/>
              <a:t>Programacion</a:t>
            </a:r>
            <a:r>
              <a:rPr lang="en-US" sz="3600" dirty="0"/>
              <a:t> Web</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5</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a:xfrm>
            <a:off x="294150" y="1218600"/>
            <a:ext cx="3627855" cy="5137800"/>
          </a:xfrm>
        </p:spPr>
        <p:txBody>
          <a:bodyPr/>
          <a:lstStyle/>
          <a:p>
            <a:r>
              <a:rPr lang="es-ES" sz="1800" dirty="0"/>
              <a:t>Utilice un </a:t>
            </a:r>
            <a:r>
              <a:rPr lang="es-ES" sz="1800" dirty="0" err="1"/>
              <a:t>template</a:t>
            </a:r>
            <a:r>
              <a:rPr lang="es-ES" sz="1800" dirty="0"/>
              <a:t> base para heredar en las páginas el código HTML repetido y sólo escribir lo asociado a la página en particular.</a:t>
            </a:r>
          </a:p>
          <a:p>
            <a:r>
              <a:rPr lang="es-ES" sz="1800" dirty="0"/>
              <a:t>Si utiliza la creación de una API REST para exponer la lógica del mantenedor como un servicio y además aplica seguridad por token para que sólo los usuarios autenticados puedan acceder al mantenedor de proveedores y sus funcionalidad considere la evaluación coeficiente 2.</a:t>
            </a:r>
            <a:endParaRPr lang="es-CL" sz="1800" dirty="0"/>
          </a:p>
        </p:txBody>
      </p:sp>
      <p:pic>
        <p:nvPicPr>
          <p:cNvPr id="5" name="Imagen 4" descr="Texto&#10;&#10;Descripción generada automáticamente">
            <a:extLst>
              <a:ext uri="{FF2B5EF4-FFF2-40B4-BE49-F238E27FC236}">
                <a16:creationId xmlns:a16="http://schemas.microsoft.com/office/drawing/2014/main" id="{1B69FB74-92BF-4EB6-9171-23BEA6D1DF85}"/>
              </a:ext>
            </a:extLst>
          </p:cNvPr>
          <p:cNvPicPr>
            <a:picLocks noChangeAspect="1"/>
          </p:cNvPicPr>
          <p:nvPr/>
        </p:nvPicPr>
        <p:blipFill rotWithShape="1">
          <a:blip r:embed="rId2"/>
          <a:srcRect r="48915"/>
          <a:stretch/>
        </p:blipFill>
        <p:spPr>
          <a:xfrm>
            <a:off x="4178698" y="1218600"/>
            <a:ext cx="4671152" cy="4905375"/>
          </a:xfrm>
          <a:prstGeom prst="rect">
            <a:avLst/>
          </a:prstGeom>
        </p:spPr>
      </p:pic>
    </p:spTree>
    <p:extLst>
      <p:ext uri="{BB962C8B-B14F-4D97-AF65-F5344CB8AC3E}">
        <p14:creationId xmlns:p14="http://schemas.microsoft.com/office/powerpoint/2010/main" val="377255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5</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a:xfrm>
            <a:off x="294150" y="1218600"/>
            <a:ext cx="3627855" cy="5137800"/>
          </a:xfrm>
        </p:spPr>
        <p:txBody>
          <a:bodyPr/>
          <a:lstStyle/>
          <a:p>
            <a:r>
              <a:rPr lang="es-ES" sz="1800" dirty="0"/>
              <a:t>Utilice un </a:t>
            </a:r>
            <a:r>
              <a:rPr lang="es-ES" sz="1800" dirty="0" err="1"/>
              <a:t>template</a:t>
            </a:r>
            <a:r>
              <a:rPr lang="es-ES" sz="1800" dirty="0"/>
              <a:t> base para heredar en las páginas el código HTML repetido y sólo escribir lo asociado a la página en particular.</a:t>
            </a:r>
          </a:p>
          <a:p>
            <a:r>
              <a:rPr lang="es-ES" sz="1800" dirty="0"/>
              <a:t>Si utiliza la creación de una API REST para exponer la lógica del mantenedor como un servicio y además aplica seguridad por token para que sólo los usuarios autenticados puedan acceder al mantenedor de proveedores y sus funcionalidad considere la evaluación coeficiente 2.</a:t>
            </a:r>
            <a:endParaRPr lang="es-CL" sz="1800" dirty="0"/>
          </a:p>
        </p:txBody>
      </p:sp>
      <p:pic>
        <p:nvPicPr>
          <p:cNvPr id="6" name="Imagen 5" descr="Texto&#10;&#10;Descripción generada automáticamente">
            <a:extLst>
              <a:ext uri="{FF2B5EF4-FFF2-40B4-BE49-F238E27FC236}">
                <a16:creationId xmlns:a16="http://schemas.microsoft.com/office/drawing/2014/main" id="{916FE720-242E-4876-88E3-D4CDFB914AC2}"/>
              </a:ext>
            </a:extLst>
          </p:cNvPr>
          <p:cNvPicPr>
            <a:picLocks noChangeAspect="1"/>
          </p:cNvPicPr>
          <p:nvPr/>
        </p:nvPicPr>
        <p:blipFill rotWithShape="1">
          <a:blip r:embed="rId2"/>
          <a:srcRect r="39759"/>
          <a:stretch/>
        </p:blipFill>
        <p:spPr>
          <a:xfrm>
            <a:off x="3922005" y="1218600"/>
            <a:ext cx="5137165" cy="4905375"/>
          </a:xfrm>
          <a:prstGeom prst="rect">
            <a:avLst/>
          </a:prstGeom>
        </p:spPr>
      </p:pic>
    </p:spTree>
    <p:extLst>
      <p:ext uri="{BB962C8B-B14F-4D97-AF65-F5344CB8AC3E}">
        <p14:creationId xmlns:p14="http://schemas.microsoft.com/office/powerpoint/2010/main" val="1516413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5</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a:xfrm>
            <a:off x="-212626" y="1218600"/>
            <a:ext cx="3627855" cy="5137800"/>
          </a:xfrm>
        </p:spPr>
        <p:txBody>
          <a:bodyPr/>
          <a:lstStyle/>
          <a:p>
            <a:r>
              <a:rPr lang="es-ES" sz="1800" dirty="0"/>
              <a:t>Utilice un </a:t>
            </a:r>
            <a:r>
              <a:rPr lang="es-ES" sz="1800" dirty="0" err="1"/>
              <a:t>template</a:t>
            </a:r>
            <a:r>
              <a:rPr lang="es-ES" sz="1800" dirty="0"/>
              <a:t> base para heredar en las páginas el código HTML repetido y sólo escribir lo asociado a la página en particular.</a:t>
            </a:r>
          </a:p>
          <a:p>
            <a:r>
              <a:rPr lang="es-ES" sz="1800" dirty="0"/>
              <a:t>Si utiliza la creación de una API REST para exponer la lógica del mantenedor como un servicio y además aplica seguridad por token para que sólo los usuarios autenticados puedan acceder al mantenedor de proveedores y sus funcionalidad considere la evaluación coeficiente 2.</a:t>
            </a:r>
            <a:endParaRPr lang="es-CL" sz="1800" dirty="0"/>
          </a:p>
        </p:txBody>
      </p:sp>
      <p:pic>
        <p:nvPicPr>
          <p:cNvPr id="6" name="Imagen 5" descr="Captura de pantalla de computadora&#10;&#10;Descripción generada automáticamente">
            <a:extLst>
              <a:ext uri="{FF2B5EF4-FFF2-40B4-BE49-F238E27FC236}">
                <a16:creationId xmlns:a16="http://schemas.microsoft.com/office/drawing/2014/main" id="{ECB03118-2336-4634-9E0E-6E4D0EEBD66E}"/>
              </a:ext>
            </a:extLst>
          </p:cNvPr>
          <p:cNvPicPr>
            <a:picLocks noChangeAspect="1"/>
          </p:cNvPicPr>
          <p:nvPr/>
        </p:nvPicPr>
        <p:blipFill rotWithShape="1">
          <a:blip r:embed="rId2"/>
          <a:srcRect r="41687"/>
          <a:stretch/>
        </p:blipFill>
        <p:spPr>
          <a:xfrm>
            <a:off x="3415229" y="1218600"/>
            <a:ext cx="5464367" cy="5026996"/>
          </a:xfrm>
          <a:prstGeom prst="rect">
            <a:avLst/>
          </a:prstGeom>
        </p:spPr>
      </p:pic>
    </p:spTree>
    <p:extLst>
      <p:ext uri="{BB962C8B-B14F-4D97-AF65-F5344CB8AC3E}">
        <p14:creationId xmlns:p14="http://schemas.microsoft.com/office/powerpoint/2010/main" val="866571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5</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a:xfrm>
            <a:off x="-146525" y="1258395"/>
            <a:ext cx="3627855" cy="5137800"/>
          </a:xfrm>
        </p:spPr>
        <p:txBody>
          <a:bodyPr/>
          <a:lstStyle/>
          <a:p>
            <a:r>
              <a:rPr lang="es-ES" sz="1800" dirty="0"/>
              <a:t>Utilice un </a:t>
            </a:r>
            <a:r>
              <a:rPr lang="es-ES" sz="1800" dirty="0" err="1"/>
              <a:t>template</a:t>
            </a:r>
            <a:r>
              <a:rPr lang="es-ES" sz="1800" dirty="0"/>
              <a:t> base para heredar en las páginas el código HTML repetido y sólo escribir lo asociado a la página en particular.</a:t>
            </a:r>
          </a:p>
          <a:p>
            <a:r>
              <a:rPr lang="es-ES" sz="1800" dirty="0"/>
              <a:t>Si utiliza la creación de una API REST para exponer la lógica del mantenedor como un servicio y además aplica seguridad por token para que sólo los usuarios autenticados puedan acceder al mantenedor de proveedores y sus funcionalidad considere la evaluación coeficiente 2.</a:t>
            </a:r>
            <a:endParaRPr lang="es-CL" sz="1800" dirty="0"/>
          </a:p>
        </p:txBody>
      </p:sp>
      <p:pic>
        <p:nvPicPr>
          <p:cNvPr id="6" name="Imagen 5" descr="Texto&#10;&#10;Descripción generada automáticamente">
            <a:extLst>
              <a:ext uri="{FF2B5EF4-FFF2-40B4-BE49-F238E27FC236}">
                <a16:creationId xmlns:a16="http://schemas.microsoft.com/office/drawing/2014/main" id="{040B36D5-6361-4016-8B44-97E96831EA08}"/>
              </a:ext>
            </a:extLst>
          </p:cNvPr>
          <p:cNvPicPr>
            <a:picLocks noChangeAspect="1"/>
          </p:cNvPicPr>
          <p:nvPr/>
        </p:nvPicPr>
        <p:blipFill rotWithShape="1">
          <a:blip r:embed="rId2"/>
          <a:srcRect l="4337" t="618" r="24819" b="-618"/>
          <a:stretch/>
        </p:blipFill>
        <p:spPr>
          <a:xfrm>
            <a:off x="3481330" y="1718631"/>
            <a:ext cx="5491877" cy="4158700"/>
          </a:xfrm>
          <a:prstGeom prst="rect">
            <a:avLst/>
          </a:prstGeom>
        </p:spPr>
      </p:pic>
    </p:spTree>
    <p:extLst>
      <p:ext uri="{BB962C8B-B14F-4D97-AF65-F5344CB8AC3E}">
        <p14:creationId xmlns:p14="http://schemas.microsoft.com/office/powerpoint/2010/main" val="3001533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5</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a:xfrm>
            <a:off x="294150" y="1218600"/>
            <a:ext cx="3627855" cy="5137800"/>
          </a:xfrm>
        </p:spPr>
        <p:txBody>
          <a:bodyPr/>
          <a:lstStyle/>
          <a:p>
            <a:r>
              <a:rPr lang="es-ES" sz="1800" dirty="0"/>
              <a:t>Utilice un </a:t>
            </a:r>
            <a:r>
              <a:rPr lang="es-ES" sz="1800" dirty="0" err="1"/>
              <a:t>template</a:t>
            </a:r>
            <a:r>
              <a:rPr lang="es-ES" sz="1800" dirty="0"/>
              <a:t> base para heredar en las páginas el código HTML repetido y sólo escribir lo asociado a la página en particular.</a:t>
            </a:r>
          </a:p>
          <a:p>
            <a:r>
              <a:rPr lang="es-ES" sz="1800" dirty="0"/>
              <a:t>Si utiliza la creación de una API REST para exponer la lógica del mantenedor como un servicio y además aplica seguridad por token para que sólo los usuarios autenticados puedan acceder al mantenedor de proveedores y sus funcionalidad considere la evaluación coeficiente 2.</a:t>
            </a:r>
            <a:endParaRPr lang="es-CL" sz="1800" dirty="0"/>
          </a:p>
        </p:txBody>
      </p:sp>
      <p:pic>
        <p:nvPicPr>
          <p:cNvPr id="6" name="Imagen 5" descr="Captura de pantalla de computadora&#10;&#10;Descripción generada automáticamente">
            <a:extLst>
              <a:ext uri="{FF2B5EF4-FFF2-40B4-BE49-F238E27FC236}">
                <a16:creationId xmlns:a16="http://schemas.microsoft.com/office/drawing/2014/main" id="{F339D04A-009A-4168-A42A-29A65A42C96A}"/>
              </a:ext>
            </a:extLst>
          </p:cNvPr>
          <p:cNvPicPr>
            <a:picLocks noChangeAspect="1"/>
          </p:cNvPicPr>
          <p:nvPr/>
        </p:nvPicPr>
        <p:blipFill rotWithShape="1">
          <a:blip r:embed="rId2"/>
          <a:srcRect r="51807"/>
          <a:stretch/>
        </p:blipFill>
        <p:spPr>
          <a:xfrm>
            <a:off x="4329629" y="1451025"/>
            <a:ext cx="4406747" cy="4905375"/>
          </a:xfrm>
          <a:prstGeom prst="rect">
            <a:avLst/>
          </a:prstGeom>
        </p:spPr>
      </p:pic>
    </p:spTree>
    <p:extLst>
      <p:ext uri="{BB962C8B-B14F-4D97-AF65-F5344CB8AC3E}">
        <p14:creationId xmlns:p14="http://schemas.microsoft.com/office/powerpoint/2010/main" val="420118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A7606-2583-49FD-AC27-7EC25DECB6CE}"/>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7CDB06F1-B201-469D-8A66-9B415B111577}"/>
              </a:ext>
            </a:extLst>
          </p:cNvPr>
          <p:cNvSpPr>
            <a:spLocks noGrp="1"/>
          </p:cNvSpPr>
          <p:nvPr>
            <p:ph type="body" idx="1"/>
          </p:nvPr>
        </p:nvSpPr>
        <p:spPr/>
        <p:txBody>
          <a:bodyPr/>
          <a:lstStyle/>
          <a:p>
            <a:r>
              <a:rPr lang="es-ES" dirty="0"/>
              <a:t>CONSIDERANDO LOS DATOS AGREGADOS EN LA TABLA</a:t>
            </a:r>
          </a:p>
          <a:p>
            <a:endParaRPr lang="es-CL" dirty="0"/>
          </a:p>
        </p:txBody>
      </p:sp>
      <p:pic>
        <p:nvPicPr>
          <p:cNvPr id="5" name="Imagen 4" descr="Una captura de pantalla de una red social&#10;&#10;Descripción generada automáticamente">
            <a:extLst>
              <a:ext uri="{FF2B5EF4-FFF2-40B4-BE49-F238E27FC236}">
                <a16:creationId xmlns:a16="http://schemas.microsoft.com/office/drawing/2014/main" id="{A60FC469-754B-4E28-ADBD-232D784BD0DD}"/>
              </a:ext>
            </a:extLst>
          </p:cNvPr>
          <p:cNvPicPr>
            <a:picLocks noChangeAspect="1"/>
          </p:cNvPicPr>
          <p:nvPr/>
        </p:nvPicPr>
        <p:blipFill>
          <a:blip r:embed="rId3"/>
          <a:stretch>
            <a:fillRect/>
          </a:stretch>
        </p:blipFill>
        <p:spPr>
          <a:xfrm>
            <a:off x="539827" y="1980568"/>
            <a:ext cx="7888077" cy="4231625"/>
          </a:xfrm>
          <a:prstGeom prst="rect">
            <a:avLst/>
          </a:prstGeom>
        </p:spPr>
      </p:pic>
    </p:spTree>
    <p:extLst>
      <p:ext uri="{BB962C8B-B14F-4D97-AF65-F5344CB8AC3E}">
        <p14:creationId xmlns:p14="http://schemas.microsoft.com/office/powerpoint/2010/main" val="2664630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7E88D-23DE-44F8-913E-13B873114248}"/>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7EEBAD2D-7DE2-4B3D-8CEB-DD2F268A1E2D}"/>
              </a:ext>
            </a:extLst>
          </p:cNvPr>
          <p:cNvSpPr>
            <a:spLocks noGrp="1"/>
          </p:cNvSpPr>
          <p:nvPr>
            <p:ph type="body" idx="1"/>
          </p:nvPr>
        </p:nvSpPr>
        <p:spPr/>
        <p:txBody>
          <a:bodyPr/>
          <a:lstStyle/>
          <a:p>
            <a:r>
              <a:rPr lang="es-ES" dirty="0"/>
              <a:t>YA OBTENEMOS LOS VALORES COMO APPI REST CON GET</a:t>
            </a:r>
            <a:endParaRPr lang="es-CL" dirty="0"/>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9F068F3A-EE03-4B2D-B196-F652AD03335E}"/>
              </a:ext>
            </a:extLst>
          </p:cNvPr>
          <p:cNvPicPr>
            <a:picLocks noChangeAspect="1"/>
          </p:cNvPicPr>
          <p:nvPr/>
        </p:nvPicPr>
        <p:blipFill>
          <a:blip r:embed="rId2"/>
          <a:stretch>
            <a:fillRect/>
          </a:stretch>
        </p:blipFill>
        <p:spPr>
          <a:xfrm>
            <a:off x="402677" y="2009012"/>
            <a:ext cx="8338645" cy="4347388"/>
          </a:xfrm>
          <a:prstGeom prst="rect">
            <a:avLst/>
          </a:prstGeom>
        </p:spPr>
      </p:pic>
    </p:spTree>
    <p:extLst>
      <p:ext uri="{BB962C8B-B14F-4D97-AF65-F5344CB8AC3E}">
        <p14:creationId xmlns:p14="http://schemas.microsoft.com/office/powerpoint/2010/main" val="291719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58324-F9C4-47DE-9D9E-50AC0B6678FA}"/>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B923D2F2-D8EC-4C6C-82AD-33F20DD6EE9F}"/>
              </a:ext>
            </a:extLst>
          </p:cNvPr>
          <p:cNvSpPr>
            <a:spLocks noGrp="1"/>
          </p:cNvSpPr>
          <p:nvPr>
            <p:ph type="body" idx="1"/>
          </p:nvPr>
        </p:nvSpPr>
        <p:spPr/>
        <p:txBody>
          <a:bodyPr/>
          <a:lstStyle/>
          <a:p>
            <a:pPr marL="50800" indent="0">
              <a:buNone/>
            </a:pPr>
            <a:r>
              <a:rPr lang="es-ES" dirty="0"/>
              <a:t>MEDOTO DELET COMO API REST </a:t>
            </a:r>
            <a:endParaRPr lang="es-CL" dirty="0"/>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086475F2-26BE-4076-841D-6325AFBAB46C}"/>
              </a:ext>
            </a:extLst>
          </p:cNvPr>
          <p:cNvPicPr>
            <a:picLocks noChangeAspect="1"/>
          </p:cNvPicPr>
          <p:nvPr/>
        </p:nvPicPr>
        <p:blipFill>
          <a:blip r:embed="rId2"/>
          <a:stretch>
            <a:fillRect/>
          </a:stretch>
        </p:blipFill>
        <p:spPr>
          <a:xfrm>
            <a:off x="1106444" y="1793618"/>
            <a:ext cx="6462144" cy="4851657"/>
          </a:xfrm>
          <a:prstGeom prst="rect">
            <a:avLst/>
          </a:prstGeom>
        </p:spPr>
      </p:pic>
    </p:spTree>
    <p:extLst>
      <p:ext uri="{BB962C8B-B14F-4D97-AF65-F5344CB8AC3E}">
        <p14:creationId xmlns:p14="http://schemas.microsoft.com/office/powerpoint/2010/main" val="2244923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C3AD9-3322-4D1A-B0F8-CB9A8133A6B3}"/>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08CFCA08-AE7A-46C5-8CBB-FDBCCB4C1463}"/>
              </a:ext>
            </a:extLst>
          </p:cNvPr>
          <p:cNvSpPr>
            <a:spLocks noGrp="1"/>
          </p:cNvSpPr>
          <p:nvPr>
            <p:ph type="body" idx="1"/>
          </p:nvPr>
        </p:nvSpPr>
        <p:spPr/>
        <p:txBody>
          <a:bodyPr/>
          <a:lstStyle/>
          <a:p>
            <a:pPr marL="50800" indent="0">
              <a:buNone/>
            </a:pPr>
            <a:r>
              <a:rPr lang="es-ES" dirty="0"/>
              <a:t>METODO POST API REST</a:t>
            </a:r>
            <a:endParaRPr lang="es-CL" dirty="0"/>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657F6361-D6DC-48E0-A3D2-1C35E75F89F8}"/>
              </a:ext>
            </a:extLst>
          </p:cNvPr>
          <p:cNvPicPr>
            <a:picLocks noChangeAspect="1"/>
          </p:cNvPicPr>
          <p:nvPr/>
        </p:nvPicPr>
        <p:blipFill>
          <a:blip r:embed="rId2"/>
          <a:stretch>
            <a:fillRect/>
          </a:stretch>
        </p:blipFill>
        <p:spPr>
          <a:xfrm>
            <a:off x="952208" y="1675492"/>
            <a:ext cx="6902819" cy="5182507"/>
          </a:xfrm>
          <a:prstGeom prst="rect">
            <a:avLst/>
          </a:prstGeom>
        </p:spPr>
      </p:pic>
    </p:spTree>
    <p:extLst>
      <p:ext uri="{BB962C8B-B14F-4D97-AF65-F5344CB8AC3E}">
        <p14:creationId xmlns:p14="http://schemas.microsoft.com/office/powerpoint/2010/main" val="1073516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E1702-10C8-4FDB-A5CF-65DCD75C1BCF}"/>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BD20C17A-A7DB-4C81-8E5E-664BA4118856}"/>
              </a:ext>
            </a:extLst>
          </p:cNvPr>
          <p:cNvSpPr>
            <a:spLocks noGrp="1"/>
          </p:cNvSpPr>
          <p:nvPr>
            <p:ph type="body" idx="1"/>
          </p:nvPr>
        </p:nvSpPr>
        <p:spPr/>
        <p:txBody>
          <a:bodyPr/>
          <a:lstStyle/>
          <a:p>
            <a:r>
              <a:rPr lang="es-ES" dirty="0"/>
              <a:t>HACEMOS LOGIN Y CREAMOS TOKEN</a:t>
            </a:r>
            <a:endParaRPr lang="es-CL" dirty="0"/>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73AC1C3B-5467-4425-B78E-02B971B5B890}"/>
              </a:ext>
            </a:extLst>
          </p:cNvPr>
          <p:cNvPicPr>
            <a:picLocks noChangeAspect="1"/>
          </p:cNvPicPr>
          <p:nvPr/>
        </p:nvPicPr>
        <p:blipFill>
          <a:blip r:embed="rId2"/>
          <a:stretch>
            <a:fillRect/>
          </a:stretch>
        </p:blipFill>
        <p:spPr>
          <a:xfrm>
            <a:off x="294150" y="2005069"/>
            <a:ext cx="8507696" cy="4435523"/>
          </a:xfrm>
          <a:prstGeom prst="rect">
            <a:avLst/>
          </a:prstGeom>
        </p:spPr>
      </p:pic>
    </p:spTree>
    <p:extLst>
      <p:ext uri="{BB962C8B-B14F-4D97-AF65-F5344CB8AC3E}">
        <p14:creationId xmlns:p14="http://schemas.microsoft.com/office/powerpoint/2010/main" val="409000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96869-2FAA-4B97-9FD1-DB0B7D47E1B9}"/>
              </a:ext>
            </a:extLst>
          </p:cNvPr>
          <p:cNvSpPr>
            <a:spLocks noGrp="1"/>
          </p:cNvSpPr>
          <p:nvPr>
            <p:ph type="title"/>
          </p:nvPr>
        </p:nvSpPr>
        <p:spPr/>
        <p:txBody>
          <a:bodyPr/>
          <a:lstStyle/>
          <a:p>
            <a:r>
              <a:rPr lang="es-ES" sz="3200" b="1" dirty="0">
                <a:solidFill>
                  <a:prstClr val="white"/>
                </a:solidFill>
                <a:latin typeface="Calibri"/>
              </a:rPr>
              <a:t>REQUERIMIENTO 1</a:t>
            </a:r>
            <a:endParaRPr lang="es-CL" dirty="0"/>
          </a:p>
        </p:txBody>
      </p:sp>
      <p:sp>
        <p:nvSpPr>
          <p:cNvPr id="3" name="Marcador de texto 2">
            <a:extLst>
              <a:ext uri="{FF2B5EF4-FFF2-40B4-BE49-F238E27FC236}">
                <a16:creationId xmlns:a16="http://schemas.microsoft.com/office/drawing/2014/main" id="{AC754FC9-8758-428F-9A7C-22BA34A7EC8A}"/>
              </a:ext>
            </a:extLst>
          </p:cNvPr>
          <p:cNvSpPr>
            <a:spLocks noGrp="1"/>
          </p:cNvSpPr>
          <p:nvPr>
            <p:ph type="body" idx="1"/>
          </p:nvPr>
        </p:nvSpPr>
        <p:spPr/>
        <p:txBody>
          <a:bodyPr/>
          <a:lstStyle/>
          <a:p>
            <a:pPr algn="l"/>
            <a:r>
              <a:rPr lang="es-ES" sz="2400" dirty="0"/>
              <a:t>Realizar las modificaciones necesarias para que éste funcione correctamente con el </a:t>
            </a:r>
            <a:r>
              <a:rPr lang="es-ES" sz="2400" dirty="0" err="1"/>
              <a:t>framework</a:t>
            </a:r>
            <a:r>
              <a:rPr lang="es-ES" sz="2400" dirty="0"/>
              <a:t> de Django</a:t>
            </a:r>
            <a:endParaRPr lang="es-CL" sz="2400" dirty="0"/>
          </a:p>
        </p:txBody>
      </p:sp>
      <p:pic>
        <p:nvPicPr>
          <p:cNvPr id="5" name="Imagen 4" descr="Interfaz de usuario gráfica, Sitio web&#10;&#10;Descripción generada automáticamente">
            <a:extLst>
              <a:ext uri="{FF2B5EF4-FFF2-40B4-BE49-F238E27FC236}">
                <a16:creationId xmlns:a16="http://schemas.microsoft.com/office/drawing/2014/main" id="{255A858E-119A-4887-9E41-3A5E68688065}"/>
              </a:ext>
            </a:extLst>
          </p:cNvPr>
          <p:cNvPicPr>
            <a:picLocks noChangeAspect="1"/>
          </p:cNvPicPr>
          <p:nvPr/>
        </p:nvPicPr>
        <p:blipFill>
          <a:blip r:embed="rId2"/>
          <a:stretch>
            <a:fillRect/>
          </a:stretch>
        </p:blipFill>
        <p:spPr>
          <a:xfrm>
            <a:off x="1636540" y="2489896"/>
            <a:ext cx="5870920" cy="3149504"/>
          </a:xfrm>
          <a:prstGeom prst="rect">
            <a:avLst/>
          </a:prstGeom>
        </p:spPr>
      </p:pic>
    </p:spTree>
    <p:extLst>
      <p:ext uri="{BB962C8B-B14F-4D97-AF65-F5344CB8AC3E}">
        <p14:creationId xmlns:p14="http://schemas.microsoft.com/office/powerpoint/2010/main" val="366953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96869-2FAA-4B97-9FD1-DB0B7D47E1B9}"/>
              </a:ext>
            </a:extLst>
          </p:cNvPr>
          <p:cNvSpPr>
            <a:spLocks noGrp="1"/>
          </p:cNvSpPr>
          <p:nvPr>
            <p:ph type="title"/>
          </p:nvPr>
        </p:nvSpPr>
        <p:spPr/>
        <p:txBody>
          <a:bodyPr/>
          <a:lstStyle/>
          <a:p>
            <a:r>
              <a:rPr lang="es-ES" dirty="0"/>
              <a:t>REQUERIMIENTO 2</a:t>
            </a:r>
            <a:endParaRPr lang="es-CL" dirty="0"/>
          </a:p>
        </p:txBody>
      </p:sp>
      <p:sp>
        <p:nvSpPr>
          <p:cNvPr id="3" name="Marcador de texto 2">
            <a:extLst>
              <a:ext uri="{FF2B5EF4-FFF2-40B4-BE49-F238E27FC236}">
                <a16:creationId xmlns:a16="http://schemas.microsoft.com/office/drawing/2014/main" id="{AC754FC9-8758-428F-9A7C-22BA34A7EC8A}"/>
              </a:ext>
            </a:extLst>
          </p:cNvPr>
          <p:cNvSpPr>
            <a:spLocks noGrp="1"/>
          </p:cNvSpPr>
          <p:nvPr>
            <p:ph type="body" idx="1"/>
          </p:nvPr>
        </p:nvSpPr>
        <p:spPr/>
        <p:txBody>
          <a:bodyPr/>
          <a:lstStyle/>
          <a:p>
            <a:r>
              <a:rPr lang="es-ES" sz="1800" dirty="0"/>
              <a:t>Considere agregar un modelo para registrar la información de los Proveedores y Servicios de la ONG</a:t>
            </a:r>
          </a:p>
          <a:p>
            <a:r>
              <a:rPr lang="es-ES" sz="1800" dirty="0"/>
              <a:t>Los datos a registrar de un Proveedor son el RUT, Nombre o Razón Social, Descripción, teléfono, e-mail y tipo de servicio que proporcionan. El identificador debe ser el RUT.</a:t>
            </a:r>
          </a:p>
          <a:p>
            <a:r>
              <a:rPr lang="es-ES" sz="1800" dirty="0"/>
              <a:t>Los datos a registrar de un Servicio son el código identificador y el nombre.</a:t>
            </a:r>
            <a:endParaRPr lang="es-CL" sz="1800" dirty="0"/>
          </a:p>
        </p:txBody>
      </p:sp>
    </p:spTree>
    <p:extLst>
      <p:ext uri="{BB962C8B-B14F-4D97-AF65-F5344CB8AC3E}">
        <p14:creationId xmlns:p14="http://schemas.microsoft.com/office/powerpoint/2010/main" val="2822004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96869-2FAA-4B97-9FD1-DB0B7D47E1B9}"/>
              </a:ext>
            </a:extLst>
          </p:cNvPr>
          <p:cNvSpPr>
            <a:spLocks noGrp="1"/>
          </p:cNvSpPr>
          <p:nvPr>
            <p:ph type="title"/>
          </p:nvPr>
        </p:nvSpPr>
        <p:spPr/>
        <p:txBody>
          <a:bodyPr/>
          <a:lstStyle/>
          <a:p>
            <a:r>
              <a:rPr lang="es-ES" dirty="0"/>
              <a:t>REQUERIMIENTO 2</a:t>
            </a:r>
            <a:endParaRPr lang="es-CL" dirty="0"/>
          </a:p>
        </p:txBody>
      </p:sp>
      <p:sp>
        <p:nvSpPr>
          <p:cNvPr id="3" name="Marcador de texto 2">
            <a:extLst>
              <a:ext uri="{FF2B5EF4-FFF2-40B4-BE49-F238E27FC236}">
                <a16:creationId xmlns:a16="http://schemas.microsoft.com/office/drawing/2014/main" id="{AC754FC9-8758-428F-9A7C-22BA34A7EC8A}"/>
              </a:ext>
            </a:extLst>
          </p:cNvPr>
          <p:cNvSpPr>
            <a:spLocks noGrp="1"/>
          </p:cNvSpPr>
          <p:nvPr>
            <p:ph type="body" idx="1"/>
          </p:nvPr>
        </p:nvSpPr>
        <p:spPr/>
        <p:txBody>
          <a:bodyPr/>
          <a:lstStyle/>
          <a:p>
            <a:endParaRPr lang="es-CL" sz="1800" dirty="0"/>
          </a:p>
        </p:txBody>
      </p:sp>
      <p:pic>
        <p:nvPicPr>
          <p:cNvPr id="5" name="Imagen 4" descr="Captura de pantalla de computadora&#10;&#10;Descripción generada automáticamente">
            <a:extLst>
              <a:ext uri="{FF2B5EF4-FFF2-40B4-BE49-F238E27FC236}">
                <a16:creationId xmlns:a16="http://schemas.microsoft.com/office/drawing/2014/main" id="{49A25223-52FF-4417-AA50-7CF3D296E66B}"/>
              </a:ext>
            </a:extLst>
          </p:cNvPr>
          <p:cNvPicPr>
            <a:picLocks noChangeAspect="1"/>
          </p:cNvPicPr>
          <p:nvPr/>
        </p:nvPicPr>
        <p:blipFill rotWithShape="1">
          <a:blip r:embed="rId2"/>
          <a:srcRect r="24338"/>
          <a:stretch/>
        </p:blipFill>
        <p:spPr>
          <a:xfrm>
            <a:off x="528809" y="1159534"/>
            <a:ext cx="7737147" cy="5485741"/>
          </a:xfrm>
          <a:prstGeom prst="rect">
            <a:avLst/>
          </a:prstGeom>
        </p:spPr>
      </p:pic>
    </p:spTree>
    <p:extLst>
      <p:ext uri="{BB962C8B-B14F-4D97-AF65-F5344CB8AC3E}">
        <p14:creationId xmlns:p14="http://schemas.microsoft.com/office/powerpoint/2010/main" val="1788781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593708-70E5-410E-A076-06342C1250BA}"/>
              </a:ext>
            </a:extLst>
          </p:cNvPr>
          <p:cNvSpPr>
            <a:spLocks noGrp="1"/>
          </p:cNvSpPr>
          <p:nvPr>
            <p:ph type="title"/>
          </p:nvPr>
        </p:nvSpPr>
        <p:spPr/>
        <p:txBody>
          <a:bodyPr/>
          <a:lstStyle/>
          <a:p>
            <a:r>
              <a:rPr lang="es-ES" dirty="0"/>
              <a:t>REQUERIMIENTO 3</a:t>
            </a:r>
            <a:endParaRPr lang="es-CL" dirty="0"/>
          </a:p>
        </p:txBody>
      </p:sp>
      <p:sp>
        <p:nvSpPr>
          <p:cNvPr id="3" name="Marcador de texto 2">
            <a:extLst>
              <a:ext uri="{FF2B5EF4-FFF2-40B4-BE49-F238E27FC236}">
                <a16:creationId xmlns:a16="http://schemas.microsoft.com/office/drawing/2014/main" id="{6071A9C4-1E19-4D22-8163-F5B2600AFEE9}"/>
              </a:ext>
            </a:extLst>
          </p:cNvPr>
          <p:cNvSpPr>
            <a:spLocks noGrp="1"/>
          </p:cNvSpPr>
          <p:nvPr>
            <p:ph type="body" idx="1"/>
          </p:nvPr>
        </p:nvSpPr>
        <p:spPr>
          <a:xfrm>
            <a:off x="294150" y="1218600"/>
            <a:ext cx="2878708" cy="5137800"/>
          </a:xfrm>
        </p:spPr>
        <p:txBody>
          <a:bodyPr/>
          <a:lstStyle/>
          <a:p>
            <a:r>
              <a:rPr lang="es-ES" sz="1800" dirty="0"/>
              <a:t>Los servicios se deben mantener desde la app de Administración de Django y los proveedores desde la app Core de la ONG.</a:t>
            </a:r>
            <a:endParaRPr lang="es-CL" sz="1800" dirty="0"/>
          </a:p>
        </p:txBody>
      </p:sp>
      <p:pic>
        <p:nvPicPr>
          <p:cNvPr id="5" name="Imagen 4" descr="Captura de pantalla de computadora&#10;&#10;Descripción generada automáticamente">
            <a:extLst>
              <a:ext uri="{FF2B5EF4-FFF2-40B4-BE49-F238E27FC236}">
                <a16:creationId xmlns:a16="http://schemas.microsoft.com/office/drawing/2014/main" id="{18B4FA28-9BE2-4C69-86AD-665EBC7746EF}"/>
              </a:ext>
            </a:extLst>
          </p:cNvPr>
          <p:cNvPicPr>
            <a:picLocks noChangeAspect="1"/>
          </p:cNvPicPr>
          <p:nvPr/>
        </p:nvPicPr>
        <p:blipFill rotWithShape="1">
          <a:blip r:embed="rId2"/>
          <a:srcRect r="48434"/>
          <a:stretch/>
        </p:blipFill>
        <p:spPr>
          <a:xfrm>
            <a:off x="3220549" y="966965"/>
            <a:ext cx="5662670" cy="5891035"/>
          </a:xfrm>
          <a:prstGeom prst="rect">
            <a:avLst/>
          </a:prstGeom>
        </p:spPr>
      </p:pic>
    </p:spTree>
    <p:extLst>
      <p:ext uri="{BB962C8B-B14F-4D97-AF65-F5344CB8AC3E}">
        <p14:creationId xmlns:p14="http://schemas.microsoft.com/office/powerpoint/2010/main" val="349207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4</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p:txBody>
          <a:bodyPr/>
          <a:lstStyle/>
          <a:p>
            <a:r>
              <a:rPr lang="es-ES" sz="1800" dirty="0"/>
              <a:t>Para el mantenedor de Proveedores agregue una opción de menú llamada "Proveedores" que permita acceder a un mantenedor.</a:t>
            </a:r>
          </a:p>
          <a:p>
            <a:r>
              <a:rPr lang="es-ES" sz="1800" dirty="0"/>
              <a:t>1</a:t>
            </a:r>
            <a:r>
              <a:rPr lang="es-CL" sz="1800" dirty="0"/>
              <a:t>-</a:t>
            </a:r>
            <a:r>
              <a:rPr lang="es-ES" sz="1800" dirty="0"/>
              <a:t>Al acceder a la opción se debe listar en una tabla todos los proveedores con sus datos y en la última columna debe aparecer "Operación", que es donde aparecerán los links para Modificar y Eliminar el registro de Proveedor. Al final de la tabla debe aparecer un link que permita agregar un nuevo proveedor.</a:t>
            </a:r>
          </a:p>
        </p:txBody>
      </p:sp>
      <p:pic>
        <p:nvPicPr>
          <p:cNvPr id="5" name="Imagen 4" descr="Una captura de pantalla de una red social&#10;&#10;Descripción generada automáticamente">
            <a:extLst>
              <a:ext uri="{FF2B5EF4-FFF2-40B4-BE49-F238E27FC236}">
                <a16:creationId xmlns:a16="http://schemas.microsoft.com/office/drawing/2014/main" id="{BB85FAAC-EE8C-4898-A726-C1FFD4163170}"/>
              </a:ext>
            </a:extLst>
          </p:cNvPr>
          <p:cNvPicPr>
            <a:picLocks noChangeAspect="1"/>
          </p:cNvPicPr>
          <p:nvPr/>
        </p:nvPicPr>
        <p:blipFill>
          <a:blip r:embed="rId2"/>
          <a:stretch>
            <a:fillRect/>
          </a:stretch>
        </p:blipFill>
        <p:spPr>
          <a:xfrm>
            <a:off x="782197" y="2994925"/>
            <a:ext cx="6995711" cy="3752907"/>
          </a:xfrm>
          <a:prstGeom prst="rect">
            <a:avLst/>
          </a:prstGeom>
        </p:spPr>
      </p:pic>
    </p:spTree>
    <p:extLst>
      <p:ext uri="{BB962C8B-B14F-4D97-AF65-F5344CB8AC3E}">
        <p14:creationId xmlns:p14="http://schemas.microsoft.com/office/powerpoint/2010/main" val="367590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4</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p:txBody>
          <a:bodyPr/>
          <a:lstStyle/>
          <a:p>
            <a:r>
              <a:rPr lang="es-ES" sz="1800" dirty="0"/>
              <a:t>Para el mantenedor de Proveedores agregue una opción de menú llamada "Proveedores" que permita acceder a un mantenedor.</a:t>
            </a:r>
          </a:p>
          <a:p>
            <a:r>
              <a:rPr lang="es-ES" sz="1800" dirty="0"/>
              <a:t>2- Al presionar Modificar se debe desplegar un formulario con los datos del Proveedor que se desea modificar, todos los campos son editables excepto el RUT. Al enviar el formulario, se debe mostrar un mensaje de éxito o error según corresponda.</a:t>
            </a:r>
            <a:endParaRPr lang="es-CL" sz="1800" dirty="0"/>
          </a:p>
        </p:txBody>
      </p:sp>
      <p:pic>
        <p:nvPicPr>
          <p:cNvPr id="5" name="Imagen 4" descr="Escala de tiempo&#10;&#10;Descripción generada automáticamente">
            <a:extLst>
              <a:ext uri="{FF2B5EF4-FFF2-40B4-BE49-F238E27FC236}">
                <a16:creationId xmlns:a16="http://schemas.microsoft.com/office/drawing/2014/main" id="{2BA815C4-1B76-423D-8096-5590C6B44D86}"/>
              </a:ext>
            </a:extLst>
          </p:cNvPr>
          <p:cNvPicPr>
            <a:picLocks noChangeAspect="1"/>
          </p:cNvPicPr>
          <p:nvPr/>
        </p:nvPicPr>
        <p:blipFill>
          <a:blip r:embed="rId2"/>
          <a:stretch>
            <a:fillRect/>
          </a:stretch>
        </p:blipFill>
        <p:spPr>
          <a:xfrm>
            <a:off x="294149" y="3073706"/>
            <a:ext cx="8001551" cy="4292499"/>
          </a:xfrm>
          <a:prstGeom prst="rect">
            <a:avLst/>
          </a:prstGeom>
        </p:spPr>
      </p:pic>
    </p:spTree>
    <p:extLst>
      <p:ext uri="{BB962C8B-B14F-4D97-AF65-F5344CB8AC3E}">
        <p14:creationId xmlns:p14="http://schemas.microsoft.com/office/powerpoint/2010/main" val="339745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4</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p:txBody>
          <a:bodyPr/>
          <a:lstStyle/>
          <a:p>
            <a:r>
              <a:rPr lang="es-ES" sz="1800" dirty="0"/>
              <a:t>Para el mantenedor de Proveedores agregue una opción de menú llamada "Proveedores" que permita acceder a un mantenedor.</a:t>
            </a:r>
          </a:p>
          <a:p>
            <a:r>
              <a:rPr lang="es-ES" sz="1800" dirty="0"/>
              <a:t>3-Al presionar Eliminar, se debe desplegar una alerta o pop-up solicitando confirmar la eliminación del registro. Al eliminar exitosamente el registro se debe volver al listado de proveedores mostrando el mensaje de "Proveedor eliminado exitosamente".</a:t>
            </a:r>
            <a:endParaRPr lang="es-CL" sz="1800" dirty="0"/>
          </a:p>
        </p:txBody>
      </p:sp>
      <p:pic>
        <p:nvPicPr>
          <p:cNvPr id="5" name="Imagen 4" descr="Interfaz de usuario gráfica, Sitio web&#10;&#10;Descripción generada automáticamente">
            <a:extLst>
              <a:ext uri="{FF2B5EF4-FFF2-40B4-BE49-F238E27FC236}">
                <a16:creationId xmlns:a16="http://schemas.microsoft.com/office/drawing/2014/main" id="{408963C6-651B-4E5C-9BE5-25B815684F44}"/>
              </a:ext>
            </a:extLst>
          </p:cNvPr>
          <p:cNvPicPr>
            <a:picLocks noChangeAspect="1"/>
          </p:cNvPicPr>
          <p:nvPr/>
        </p:nvPicPr>
        <p:blipFill>
          <a:blip r:embed="rId2"/>
          <a:stretch>
            <a:fillRect/>
          </a:stretch>
        </p:blipFill>
        <p:spPr>
          <a:xfrm>
            <a:off x="694062" y="2984939"/>
            <a:ext cx="7535537" cy="4042502"/>
          </a:xfrm>
          <a:prstGeom prst="rect">
            <a:avLst/>
          </a:prstGeom>
        </p:spPr>
      </p:pic>
    </p:spTree>
    <p:extLst>
      <p:ext uri="{BB962C8B-B14F-4D97-AF65-F5344CB8AC3E}">
        <p14:creationId xmlns:p14="http://schemas.microsoft.com/office/powerpoint/2010/main" val="3715056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4</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p:txBody>
          <a:bodyPr/>
          <a:lstStyle/>
          <a:p>
            <a:r>
              <a:rPr lang="es-ES" sz="1800" dirty="0">
                <a:solidFill>
                  <a:schemeClr val="bg2"/>
                </a:solidFill>
              </a:rPr>
              <a:t>Para el mantenedor de Proveedores agregue una opción de menú llamada "Proveedores" que permita acceder a un mantenedor.</a:t>
            </a:r>
          </a:p>
          <a:p>
            <a:pPr marL="508000" lvl="1" indent="0">
              <a:buNone/>
            </a:pPr>
            <a:r>
              <a:rPr lang="es-ES" sz="1800" b="0" i="0" dirty="0">
                <a:solidFill>
                  <a:schemeClr val="bg2"/>
                </a:solidFill>
                <a:effectLst/>
                <a:latin typeface="inherit"/>
              </a:rPr>
              <a:t>4-Al presionar el link de Agregar, se debe desplegar un formulario en blanco para completar los datos del nuevo proveedor. Si el proveedor es agregado exitosamente se debe volver al listado de proveedores y mostrar el mensaje "Proveedor agregado exitosamente".</a:t>
            </a:r>
          </a:p>
          <a:p>
            <a:pPr marL="50800" indent="0">
              <a:buNone/>
            </a:pPr>
            <a:br>
              <a:rPr lang="es-ES" dirty="0"/>
            </a:br>
            <a:endParaRPr lang="es-CL" dirty="0"/>
          </a:p>
        </p:txBody>
      </p:sp>
      <p:pic>
        <p:nvPicPr>
          <p:cNvPr id="5" name="Imagen 4" descr="Interfaz de usuario gráfica, Escala de tiempo&#10;&#10;Descripción generada automáticamente">
            <a:extLst>
              <a:ext uri="{FF2B5EF4-FFF2-40B4-BE49-F238E27FC236}">
                <a16:creationId xmlns:a16="http://schemas.microsoft.com/office/drawing/2014/main" id="{69FBC5D1-DB33-4D5D-A6D9-1BA78383ABE9}"/>
              </a:ext>
            </a:extLst>
          </p:cNvPr>
          <p:cNvPicPr>
            <a:picLocks noChangeAspect="1"/>
          </p:cNvPicPr>
          <p:nvPr/>
        </p:nvPicPr>
        <p:blipFill>
          <a:blip r:embed="rId2"/>
          <a:stretch>
            <a:fillRect/>
          </a:stretch>
        </p:blipFill>
        <p:spPr>
          <a:xfrm>
            <a:off x="429658" y="3008593"/>
            <a:ext cx="7921128" cy="4249355"/>
          </a:xfrm>
          <a:prstGeom prst="rect">
            <a:avLst/>
          </a:prstGeom>
        </p:spPr>
      </p:pic>
    </p:spTree>
    <p:extLst>
      <p:ext uri="{BB962C8B-B14F-4D97-AF65-F5344CB8AC3E}">
        <p14:creationId xmlns:p14="http://schemas.microsoft.com/office/powerpoint/2010/main" val="4229522478"/>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17242</TotalTime>
  <Words>776</Words>
  <Application>Microsoft Office PowerPoint</Application>
  <PresentationFormat>Presentación en pantalla (4:3)</PresentationFormat>
  <Paragraphs>44</Paragraphs>
  <Slides>19</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Roboto Mono</vt:lpstr>
      <vt:lpstr>inherit</vt:lpstr>
      <vt:lpstr>Bebas Neue</vt:lpstr>
      <vt:lpstr>Calibri</vt:lpstr>
      <vt:lpstr>Arial</vt:lpstr>
      <vt:lpstr>Franklin Gothic</vt:lpstr>
      <vt:lpstr>Roboto Condensed</vt:lpstr>
      <vt:lpstr>Tema de Office</vt:lpstr>
      <vt:lpstr>Evaluación 3</vt:lpstr>
      <vt:lpstr>REQUERIMIENTO 1</vt:lpstr>
      <vt:lpstr>REQUERIMIENTO 2</vt:lpstr>
      <vt:lpstr>REQUERIMIENTO 2</vt:lpstr>
      <vt:lpstr>REQUERIMIENTO 3</vt:lpstr>
      <vt:lpstr>REQUERIMIENTO 4</vt:lpstr>
      <vt:lpstr>REQUERIMIENTO 4</vt:lpstr>
      <vt:lpstr>REQUERIMIENTO 4</vt:lpstr>
      <vt:lpstr>REQUERIMIENTO 4</vt:lpstr>
      <vt:lpstr>REQUERIMIENTO 5</vt:lpstr>
      <vt:lpstr>REQUERIMIENTO 5</vt:lpstr>
      <vt:lpstr>REQUERIMIENTO 5</vt:lpstr>
      <vt:lpstr>REQUERIMIENTO 5</vt:lpstr>
      <vt:lpstr>REQUERIMIENTO 5</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Nicolas Laluz Burgos</cp:lastModifiedBy>
  <cp:revision>1221</cp:revision>
  <dcterms:modified xsi:type="dcterms:W3CDTF">2021-06-30T02:32:03Z</dcterms:modified>
</cp:coreProperties>
</file>